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18" r:id="rId1"/>
  </p:sldMasterIdLst>
  <p:notesMasterIdLst>
    <p:notesMasterId r:id="rId12"/>
  </p:notesMasterIdLst>
  <p:handoutMasterIdLst>
    <p:handoutMasterId r:id="rId13"/>
  </p:handoutMasterIdLst>
  <p:sldIdLst>
    <p:sldId id="472" r:id="rId2"/>
    <p:sldId id="527" r:id="rId3"/>
    <p:sldId id="528" r:id="rId4"/>
    <p:sldId id="529" r:id="rId5"/>
    <p:sldId id="530" r:id="rId6"/>
    <p:sldId id="531" r:id="rId7"/>
    <p:sldId id="533" r:id="rId8"/>
    <p:sldId id="534" r:id="rId9"/>
    <p:sldId id="532" r:id="rId10"/>
    <p:sldId id="535" r:id="rId11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B3"/>
    <a:srgbClr val="008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1" autoAdjust="0"/>
    <p:restoredTop sz="81329" autoAdjust="0"/>
  </p:normalViewPr>
  <p:slideViewPr>
    <p:cSldViewPr>
      <p:cViewPr>
        <p:scale>
          <a:sx n="84" d="100"/>
          <a:sy n="84" d="100"/>
        </p:scale>
        <p:origin x="-15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2B991F-1925-498F-90DA-83E05A395B17}" type="datetimeFigureOut">
              <a:rPr lang="de-DE" smtClean="0"/>
              <a:t>04.01.2022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DFDF08-4967-461E-92A9-973A0B0847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35833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5561" tIns="47781" rIns="95561" bIns="4778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5561" tIns="47781" rIns="95561" bIns="4778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3A80BDBD-D52E-4A66-89F6-2C1CB4FCF4D3}" type="datetimeFigureOut">
              <a:rPr lang="de-DE"/>
              <a:pPr>
                <a:defRPr/>
              </a:pPr>
              <a:t>04.01.2022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1" tIns="47781" rIns="95561" bIns="47781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5561" tIns="47781" rIns="95561" bIns="47781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5561" tIns="47781" rIns="95561" bIns="4778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5561" tIns="47781" rIns="95561" bIns="4778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D3EAB5FE-E6B5-416F-9C8F-536DD881B85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0215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xmlns="" id="{84F7916C-2F18-A14A-8D8E-82F2B1C3258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881252"/>
            <a:ext cx="9144000" cy="97674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EC27CE25-48F9-544A-BA54-EE302E609D4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17" y="-22035"/>
            <a:ext cx="9144000" cy="5750806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xmlns="" id="{3ECBFF9C-E200-9347-A3FD-684B27F29B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3500" y="1105029"/>
            <a:ext cx="6321705" cy="2078845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0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dirty="0"/>
              <a:t>TITEL DER PRÄSENTATION</a:t>
            </a:r>
            <a:br>
              <a:rPr lang="de-DE" dirty="0"/>
            </a:br>
            <a:r>
              <a:rPr lang="de-DE" dirty="0"/>
              <a:t>ZEILE 3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xmlns="" id="{A31AFC7B-1BF4-8B48-8E5E-B5ED81803F5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01786" y="399897"/>
            <a:ext cx="1971858" cy="382299"/>
          </a:xfrm>
          <a:prstGeom prst="rect">
            <a:avLst/>
          </a:prstGeom>
        </p:spPr>
      </p:pic>
      <p:sp>
        <p:nvSpPr>
          <p:cNvPr id="9" name="Textplatzhalter 2">
            <a:extLst>
              <a:ext uri="{FF2B5EF4-FFF2-40B4-BE49-F238E27FC236}">
                <a16:creationId xmlns:a16="http://schemas.microsoft.com/office/drawing/2014/main" xmlns="" id="{0A1E01A3-FA89-D24C-BFB8-8A4FA0071C8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39520" y="3506707"/>
            <a:ext cx="6325685" cy="7684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Unterzeile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xmlns="" id="{6A4933C8-553A-7544-A405-4964EFBA6CC7}"/>
              </a:ext>
            </a:extLst>
          </p:cNvPr>
          <p:cNvSpPr txBox="1">
            <a:spLocks/>
          </p:cNvSpPr>
          <p:nvPr/>
        </p:nvSpPr>
        <p:spPr>
          <a:xfrm>
            <a:off x="2104223" y="6210434"/>
            <a:ext cx="3261694" cy="32073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latin typeface="TheSans Plain" pitchFamily="2" charset="0"/>
                <a:ea typeface="+mj-ea"/>
                <a:cs typeface="+mj-cs"/>
              </a:defRPr>
            </a:lvl1pPr>
          </a:lstStyle>
          <a:p>
            <a:r>
              <a:rPr lang="de-DE" sz="1100" dirty="0" err="1"/>
              <a:t>www.schiedsrichter.bayern</a:t>
            </a:r>
            <a:endParaRPr lang="de-DE" sz="1100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xmlns="" id="{BD3059FC-DB80-4749-BCCF-7280772EAC5A}"/>
              </a:ext>
            </a:extLst>
          </p:cNvPr>
          <p:cNvSpPr txBox="1">
            <a:spLocks/>
          </p:cNvSpPr>
          <p:nvPr/>
        </p:nvSpPr>
        <p:spPr>
          <a:xfrm>
            <a:off x="6582033" y="6306728"/>
            <a:ext cx="2201513" cy="240971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latin typeface="TheSans Plain" pitchFamily="2" charset="0"/>
                <a:ea typeface="+mj-ea"/>
                <a:cs typeface="+mj-cs"/>
              </a:defRPr>
            </a:lvl1pPr>
          </a:lstStyle>
          <a:p>
            <a:pPr algn="r"/>
            <a:fld id="{A7E52AF8-3A93-4840-B4D9-C0FAFCF7751A}" type="datetime1">
              <a:rPr lang="de-DE" sz="1350" smtClean="0"/>
              <a:pPr algn="r"/>
              <a:t>04.01.2022</a:t>
            </a:fld>
            <a:endParaRPr lang="de-DE" sz="135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xmlns="" id="{1D07F4CC-5B53-6D44-A9CF-77D33E0AFDF7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412" y="6350173"/>
            <a:ext cx="1443932" cy="9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40664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CE616E31-5EA9-4D4A-982C-7DD92B61973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793116"/>
            <a:ext cx="9144000" cy="725213"/>
          </a:xfrm>
          <a:prstGeom prst="rect">
            <a:avLst/>
          </a:prstGeom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xmlns="" id="{1D1EDE7E-F987-4F40-8DF6-3BA18FF505A1}"/>
              </a:ext>
            </a:extLst>
          </p:cNvPr>
          <p:cNvSpPr txBox="1">
            <a:spLocks/>
          </p:cNvSpPr>
          <p:nvPr/>
        </p:nvSpPr>
        <p:spPr>
          <a:xfrm>
            <a:off x="306571" y="5862673"/>
            <a:ext cx="6096839" cy="32073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latin typeface="TheSans Plain" pitchFamily="2" charset="0"/>
                <a:ea typeface="+mj-ea"/>
                <a:cs typeface="+mj-cs"/>
              </a:defRPr>
            </a:lvl1pPr>
          </a:lstStyle>
          <a:p>
            <a:endParaRPr lang="de-DE" sz="1350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xmlns="" id="{88C61680-E140-2044-8623-FA091BC41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05" y="889803"/>
            <a:ext cx="6063890" cy="1148317"/>
          </a:xfrm>
          <a:prstGeom prst="rect">
            <a:avLst/>
          </a:prstGeom>
        </p:spPr>
        <p:txBody>
          <a:bodyPr anchor="b"/>
          <a:lstStyle>
            <a:lvl1pPr>
              <a:defRPr sz="3600" baseline="0">
                <a:solidFill>
                  <a:srgbClr val="0069B4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dirty="0"/>
              <a:t>ÜBERSCHRIFT THEMA</a:t>
            </a:r>
            <a:br>
              <a:rPr lang="de-DE" dirty="0"/>
            </a:br>
            <a:r>
              <a:rPr lang="de-DE" dirty="0"/>
              <a:t>ZEILE 2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xmlns="" id="{A9B32D94-19A4-324C-9C3A-755C380E35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3588" y="2456761"/>
            <a:ext cx="8444026" cy="24342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rgbClr val="0069B4"/>
                </a:solidFill>
                <a:latin typeface="Arial" panose="020B0604020202020204" pitchFamily="34" charset="0"/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xmlns="" id="{24296D12-3572-AC49-92BB-B92015FFEBC3}"/>
              </a:ext>
            </a:extLst>
          </p:cNvPr>
          <p:cNvSpPr txBox="1">
            <a:spLocks/>
          </p:cNvSpPr>
          <p:nvPr/>
        </p:nvSpPr>
        <p:spPr>
          <a:xfrm>
            <a:off x="6582033" y="6306728"/>
            <a:ext cx="2201513" cy="240971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latin typeface="TheSans Plain" pitchFamily="2" charset="0"/>
                <a:ea typeface="+mj-ea"/>
                <a:cs typeface="+mj-cs"/>
              </a:defRPr>
            </a:lvl1pPr>
          </a:lstStyle>
          <a:p>
            <a:pPr algn="r"/>
            <a:r>
              <a:rPr lang="de-DE" sz="1350" dirty="0"/>
              <a:t>Folie </a:t>
            </a:r>
            <a:fld id="{E1C97FC5-7FD4-4B26-B66A-BBCD95943506}" type="slidenum">
              <a:rPr lang="de-DE" sz="1350" smtClean="0"/>
              <a:pPr algn="r"/>
              <a:t>‹Nr.›</a:t>
            </a:fld>
            <a:r>
              <a:rPr lang="de-DE" sz="1350" dirty="0"/>
              <a:t> |  </a:t>
            </a:r>
            <a:fld id="{2C99A942-3798-41C4-822B-35EA6FB173FA}" type="datetime1">
              <a:rPr lang="de-DE" sz="1350" smtClean="0"/>
              <a:pPr algn="r"/>
              <a:t>04.01.2022</a:t>
            </a:fld>
            <a:endParaRPr lang="de-DE" sz="1350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xmlns="" id="{7EAC837E-AD47-5D42-99DF-9F888F78FAE2}"/>
              </a:ext>
            </a:extLst>
          </p:cNvPr>
          <p:cNvSpPr txBox="1">
            <a:spLocks/>
          </p:cNvSpPr>
          <p:nvPr/>
        </p:nvSpPr>
        <p:spPr>
          <a:xfrm>
            <a:off x="2104223" y="6210434"/>
            <a:ext cx="3261694" cy="32073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latin typeface="TheSans Plain" pitchFamily="2" charset="0"/>
                <a:ea typeface="+mj-ea"/>
                <a:cs typeface="+mj-cs"/>
              </a:defRPr>
            </a:lvl1pPr>
          </a:lstStyle>
          <a:p>
            <a:r>
              <a:rPr lang="de-DE" sz="1100" dirty="0" err="1"/>
              <a:t>www.schiedsrichter.bayern</a:t>
            </a:r>
            <a:endParaRPr lang="de-DE" sz="1100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xmlns="" id="{D1549F63-4158-B44F-98F4-3F5F02C1561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412" y="6350173"/>
            <a:ext cx="1443932" cy="9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793029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85720" y="1214422"/>
            <a:ext cx="8501122" cy="928694"/>
          </a:xfrm>
        </p:spPr>
        <p:txBody>
          <a:bodyPr>
            <a:normAutofit/>
          </a:bodyPr>
          <a:lstStyle>
            <a:lvl1pPr algn="l">
              <a:defRPr sz="2800" baseline="0">
                <a:solidFill>
                  <a:srgbClr val="006AB3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Datumsplatzhalter 2"/>
          <p:cNvSpPr>
            <a:spLocks noGrp="1"/>
          </p:cNvSpPr>
          <p:nvPr>
            <p:ph type="dt" sz="half" idx="10"/>
          </p:nvPr>
        </p:nvSpPr>
        <p:spPr>
          <a:xfrm>
            <a:off x="357188" y="6492875"/>
            <a:ext cx="2233612" cy="365125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C1486485-A775-4DAB-9C53-9310E7B22E97}" type="datetime1">
              <a:rPr lang="de-DE" smtClean="0"/>
              <a:pPr>
                <a:defRPr/>
              </a:pPr>
              <a:t>04.01.2022</a:t>
            </a:fld>
            <a:endParaRPr lang="de-DE" dirty="0"/>
          </a:p>
        </p:txBody>
      </p:sp>
      <p:sp>
        <p:nvSpPr>
          <p:cNvPr id="5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 sz="1100">
                <a:latin typeface="RotisSansSerif" pitchFamily="34" charset="0"/>
              </a:defRPr>
            </a:lvl1pPr>
          </a:lstStyle>
          <a:p>
            <a:r>
              <a:rPr lang="de-DE" dirty="0"/>
              <a:t>Referentenschulung C-Trainer</a:t>
            </a: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>
            <a:lvl1pPr>
              <a:defRPr>
                <a:solidFill>
                  <a:srgbClr val="006AB3"/>
                </a:solidFill>
              </a:defRPr>
            </a:lvl1pPr>
          </a:lstStyle>
          <a:p>
            <a:pPr>
              <a:defRPr/>
            </a:pPr>
            <a:fld id="{4238B362-93F0-443F-ABDF-1D3C4537A2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CBA92CD-809C-43BC-91F2-D8E2D3CFC656}" type="datetime1">
              <a:rPr lang="de-DE" smtClean="0"/>
              <a:pPr>
                <a:defRPr/>
              </a:pPr>
              <a:t>04.01.2022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Referentenschulung C- Trainer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2B26D65-2C5D-41B1-92A1-FB8D396BF63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E0AFD339-7533-6741-973E-B1BB7FD2B33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88088" y="275423"/>
            <a:ext cx="2555916" cy="616944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9D80B65D-56B4-C540-9A14-2D1BED1EDF4E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01786" y="399897"/>
            <a:ext cx="1971858" cy="382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120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9" r:id="rId1"/>
    <p:sldLayoutId id="2147484020" r:id="rId2"/>
    <p:sldLayoutId id="2147484015" r:id="rId3"/>
  </p:sldLayoutIdLst>
  <p:transition>
    <p:dissolve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 txBox="1">
            <a:spLocks/>
          </p:cNvSpPr>
          <p:nvPr/>
        </p:nvSpPr>
        <p:spPr>
          <a:xfrm>
            <a:off x="66452" y="2852936"/>
            <a:ext cx="9036496" cy="19442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kern="1200">
                <a:solidFill>
                  <a:schemeClr val="bg1"/>
                </a:solidFill>
                <a:latin typeface="ParalucentStencil Heavy" panose="02000906050000020004" pitchFamily="2" charset="0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endParaRPr lang="de-DE" sz="4800" dirty="0">
              <a:latin typeface="TheSansBold-Caps"/>
            </a:endParaRPr>
          </a:p>
        </p:txBody>
      </p:sp>
      <p:sp>
        <p:nvSpPr>
          <p:cNvPr id="6" name="Textplatzhalter 3"/>
          <p:cNvSpPr txBox="1">
            <a:spLocks/>
          </p:cNvSpPr>
          <p:nvPr/>
        </p:nvSpPr>
        <p:spPr>
          <a:xfrm>
            <a:off x="1384300" y="3150848"/>
            <a:ext cx="6400800" cy="1557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500" kern="1200">
                <a:solidFill>
                  <a:schemeClr val="bg1"/>
                </a:solidFill>
                <a:latin typeface="TheSans Plain" pitchFamily="2" charset="0"/>
                <a:ea typeface="+mn-ea"/>
                <a:cs typeface="+mn-cs"/>
              </a:defRPr>
            </a:lvl1pPr>
            <a:lvl2pPr marL="34289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78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6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45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34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24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13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de-DE" i="1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xmlns="" id="{487409A4-716A-443B-BA15-D3F475B11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500" y="836712"/>
            <a:ext cx="8332956" cy="2808311"/>
          </a:xfrm>
        </p:spPr>
        <p:txBody>
          <a:bodyPr/>
          <a:lstStyle/>
          <a:p>
            <a:pPr algn="ctr"/>
            <a:r>
              <a:rPr lang="de-DE" sz="4800" b="1" dirty="0" smtClean="0">
                <a:solidFill>
                  <a:srgbClr val="FFC000"/>
                </a:solidFill>
              </a:rPr>
              <a:t>KSO-Wahl Kreis-2</a:t>
            </a:r>
            <a:br>
              <a:rPr lang="de-DE" sz="4800" b="1" dirty="0" smtClean="0">
                <a:solidFill>
                  <a:srgbClr val="FFC000"/>
                </a:solidFill>
              </a:rPr>
            </a:br>
            <a:r>
              <a:rPr lang="de-DE" sz="4800" b="1" dirty="0" smtClean="0">
                <a:solidFill>
                  <a:srgbClr val="FFC000"/>
                </a:solidFill>
              </a:rPr>
              <a:t/>
            </a:r>
            <a:br>
              <a:rPr lang="de-DE" sz="4800" b="1" dirty="0" smtClean="0">
                <a:solidFill>
                  <a:srgbClr val="FFC000"/>
                </a:solidFill>
              </a:rPr>
            </a:br>
            <a:r>
              <a:rPr lang="de-DE" sz="2800" b="1" dirty="0" smtClean="0">
                <a:solidFill>
                  <a:srgbClr val="FFC000"/>
                </a:solidFill>
              </a:rPr>
              <a:t>am</a:t>
            </a:r>
            <a:r>
              <a:rPr lang="de-DE" sz="4800" b="1" dirty="0" smtClean="0">
                <a:solidFill>
                  <a:srgbClr val="FFC000"/>
                </a:solidFill>
              </a:rPr>
              <a:t> </a:t>
            </a:r>
            <a:r>
              <a:rPr lang="de-DE" sz="2800" b="1" dirty="0" smtClean="0">
                <a:solidFill>
                  <a:srgbClr val="FFC000"/>
                </a:solidFill>
              </a:rPr>
              <a:t>08. Jan. 2022</a:t>
            </a:r>
            <a:br>
              <a:rPr lang="de-DE" sz="2800" b="1" dirty="0" smtClean="0">
                <a:solidFill>
                  <a:srgbClr val="FFC000"/>
                </a:solidFill>
              </a:rPr>
            </a:br>
            <a:r>
              <a:rPr lang="de-DE" sz="2800" b="1" dirty="0">
                <a:solidFill>
                  <a:srgbClr val="FFC000"/>
                </a:solidFill>
              </a:rPr>
              <a:t/>
            </a:r>
            <a:br>
              <a:rPr lang="de-DE" sz="2800" b="1" dirty="0">
                <a:solidFill>
                  <a:srgbClr val="FFC000"/>
                </a:solidFill>
              </a:rPr>
            </a:br>
            <a:r>
              <a:rPr lang="de-DE" sz="2800" b="1" dirty="0" smtClean="0">
                <a:solidFill>
                  <a:srgbClr val="FFC000"/>
                </a:solidFill>
              </a:rPr>
              <a:t>Online-Meeting</a:t>
            </a:r>
            <a:endParaRPr lang="de-DE" sz="2800" b="1" dirty="0">
              <a:solidFill>
                <a:srgbClr val="FFC000"/>
              </a:solidFill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xmlns="" id="{AB96F221-C4B5-4C52-9D68-1BFCB819B0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9520" y="3356993"/>
            <a:ext cx="8552960" cy="918198"/>
          </a:xfrm>
        </p:spPr>
        <p:txBody>
          <a:bodyPr>
            <a:noAutofit/>
          </a:bodyPr>
          <a:lstStyle/>
          <a:p>
            <a:endParaRPr lang="de-DE" sz="2800" b="1" dirty="0" smtClean="0">
              <a:solidFill>
                <a:srgbClr val="FFFF00"/>
              </a:solidFill>
            </a:endParaRPr>
          </a:p>
          <a:p>
            <a:endParaRPr lang="de-DE" sz="2800" b="1" dirty="0" smtClean="0">
              <a:solidFill>
                <a:srgbClr val="FFFF00"/>
              </a:solidFill>
            </a:endParaRPr>
          </a:p>
          <a:p>
            <a:r>
              <a:rPr lang="de-DE" sz="2800" b="1" dirty="0" smtClean="0">
                <a:solidFill>
                  <a:srgbClr val="FFFF00"/>
                </a:solidFill>
              </a:rPr>
              <a:t>      Tätigkeitsbericht  Wahlperiode 2018-2022</a:t>
            </a:r>
            <a:endParaRPr lang="de-DE" sz="2800" b="1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72816"/>
            <a:ext cx="1650401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772816"/>
            <a:ext cx="1711698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90289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632848" cy="1921489"/>
          </a:xfrm>
        </p:spPr>
        <p:txBody>
          <a:bodyPr>
            <a:normAutofit/>
          </a:bodyPr>
          <a:lstStyle/>
          <a:p>
            <a:r>
              <a:rPr lang="de-DE" sz="2400" b="1" dirty="0" smtClean="0">
                <a:solidFill>
                  <a:srgbClr val="C00000"/>
                </a:solidFill>
              </a:rPr>
              <a:t>              Tätigkeitsbericht  -  KSO  -  Kreis-2</a:t>
            </a:r>
            <a:br>
              <a:rPr lang="de-DE" sz="2400" b="1" dirty="0" smtClean="0">
                <a:solidFill>
                  <a:srgbClr val="C00000"/>
                </a:solidFill>
              </a:rPr>
            </a:br>
            <a:r>
              <a:rPr lang="de-DE" sz="2400" b="1" dirty="0">
                <a:solidFill>
                  <a:srgbClr val="C00000"/>
                </a:solidFill>
              </a:rPr>
              <a:t/>
            </a:r>
            <a:br>
              <a:rPr lang="de-DE" sz="2400" b="1" dirty="0">
                <a:solidFill>
                  <a:srgbClr val="C00000"/>
                </a:solidFill>
              </a:rPr>
            </a:br>
            <a:r>
              <a:rPr lang="de-DE" sz="2400" b="1" dirty="0" smtClean="0">
                <a:solidFill>
                  <a:srgbClr val="C00000"/>
                </a:solidFill>
              </a:rPr>
              <a:t/>
            </a:r>
            <a:br>
              <a:rPr lang="de-DE" sz="2400" b="1" dirty="0" smtClean="0">
                <a:solidFill>
                  <a:srgbClr val="C00000"/>
                </a:solidFill>
              </a:rPr>
            </a:br>
            <a:r>
              <a:rPr lang="de-DE" sz="2400" b="1" dirty="0">
                <a:solidFill>
                  <a:srgbClr val="C00000"/>
                </a:solidFill>
              </a:rPr>
              <a:t/>
            </a:r>
            <a:br>
              <a:rPr lang="de-DE" sz="2400" b="1" dirty="0">
                <a:solidFill>
                  <a:srgbClr val="C00000"/>
                </a:solidFill>
              </a:rPr>
            </a:br>
            <a:endParaRPr lang="de-DE" sz="2400" b="1" dirty="0">
              <a:solidFill>
                <a:srgbClr val="C00000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7504" y="1268760"/>
            <a:ext cx="8928992" cy="4320479"/>
          </a:xfrm>
        </p:spPr>
        <p:txBody>
          <a:bodyPr/>
          <a:lstStyle/>
          <a:p>
            <a:endParaRPr lang="de-DE" dirty="0" smtClean="0"/>
          </a:p>
          <a:p>
            <a:r>
              <a:rPr lang="de-DE" dirty="0" smtClean="0"/>
              <a:t>                       </a:t>
            </a:r>
            <a:r>
              <a:rPr lang="de-DE" sz="4000" b="1" dirty="0" smtClean="0"/>
              <a:t>Zurück ins „Funkhaus“</a:t>
            </a:r>
            <a:endParaRPr lang="de-DE" sz="4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204864"/>
            <a:ext cx="3852000" cy="38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0718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xmlns="" id="{C80B523E-4D47-4B78-815B-37C061464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604" y="260649"/>
            <a:ext cx="7057715" cy="1777472"/>
          </a:xfrm>
        </p:spPr>
        <p:txBody>
          <a:bodyPr>
            <a:normAutofit/>
          </a:bodyPr>
          <a:lstStyle/>
          <a:p>
            <a:r>
              <a:rPr lang="de-DE" sz="2800" b="1" dirty="0" smtClean="0">
                <a:solidFill>
                  <a:srgbClr val="C00000"/>
                </a:solidFill>
              </a:rPr>
              <a:t>Tätigkeitsbericht  -  KSO – Kreis-2</a:t>
            </a:r>
            <a:r>
              <a:rPr lang="de-DE" sz="2800" b="1" dirty="0" smtClean="0"/>
              <a:t/>
            </a:r>
            <a:br>
              <a:rPr lang="de-DE" sz="2800" b="1" dirty="0" smtClean="0"/>
            </a:br>
            <a:r>
              <a:rPr lang="de-DE" sz="2800" b="1" dirty="0"/>
              <a:t/>
            </a:r>
            <a:br>
              <a:rPr lang="de-DE" sz="2800" b="1" dirty="0"/>
            </a:br>
            <a:r>
              <a:rPr lang="de-DE" sz="2800" b="1" dirty="0" smtClean="0"/>
              <a:t/>
            </a:r>
            <a:br>
              <a:rPr lang="de-DE" sz="2800" b="1" dirty="0" smtClean="0"/>
            </a:br>
            <a:endParaRPr lang="de-DE" sz="2800" b="1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843DEB9D-FEB2-46B8-8CA9-E17E30766D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196752"/>
            <a:ext cx="9144000" cy="4824536"/>
          </a:xfrm>
        </p:spPr>
        <p:txBody>
          <a:bodyPr>
            <a:normAutofit/>
          </a:bodyPr>
          <a:lstStyle/>
          <a:p>
            <a:r>
              <a:rPr lang="de-DE" sz="2000" dirty="0"/>
              <a:t>Nach der Gebietsreform </a:t>
            </a:r>
            <a:r>
              <a:rPr lang="de-DE" sz="2000" dirty="0" smtClean="0"/>
              <a:t>2006 </a:t>
            </a:r>
            <a:r>
              <a:rPr lang="de-DE" sz="2000" dirty="0"/>
              <a:t>wurde die </a:t>
            </a:r>
            <a:r>
              <a:rPr lang="de-DE" sz="2000" dirty="0" smtClean="0"/>
              <a:t>SRG </a:t>
            </a:r>
            <a:r>
              <a:rPr lang="de-DE" sz="2000" dirty="0"/>
              <a:t>Amberg </a:t>
            </a:r>
            <a:r>
              <a:rPr lang="de-DE" sz="2000" dirty="0" smtClean="0"/>
              <a:t>(aus dem </a:t>
            </a:r>
            <a:r>
              <a:rPr lang="de-DE" sz="2000" dirty="0"/>
              <a:t>Kreis </a:t>
            </a:r>
            <a:r>
              <a:rPr lang="de-DE" sz="2000" dirty="0" smtClean="0"/>
              <a:t>3 mit SAD+CHA) </a:t>
            </a:r>
            <a:r>
              <a:rPr lang="de-DE" sz="2000" dirty="0"/>
              <a:t>neu in den Kreis 2 </a:t>
            </a:r>
            <a:r>
              <a:rPr lang="de-DE" sz="2000" dirty="0" smtClean="0"/>
              <a:t>(WEN) zugeordnet</a:t>
            </a:r>
            <a:r>
              <a:rPr lang="de-DE" sz="2000" dirty="0"/>
              <a:t>. </a:t>
            </a:r>
            <a:endParaRPr lang="de-DE" sz="2000" dirty="0" smtClean="0"/>
          </a:p>
          <a:p>
            <a:endParaRPr lang="de-DE" sz="2000" dirty="0"/>
          </a:p>
          <a:p>
            <a:r>
              <a:rPr lang="de-DE" sz="2000" u="sng" dirty="0" smtClean="0"/>
              <a:t>Ein </a:t>
            </a:r>
            <a:r>
              <a:rPr lang="de-DE" sz="2000" u="sng" dirty="0"/>
              <a:t>vierjähriger Wechsel des “K” hat sich bewährt </a:t>
            </a:r>
            <a:r>
              <a:rPr lang="de-DE" sz="2000" u="sng" dirty="0" smtClean="0"/>
              <a:t>und wurde </a:t>
            </a:r>
          </a:p>
          <a:p>
            <a:r>
              <a:rPr lang="de-DE" sz="2000" u="sng" dirty="0" smtClean="0"/>
              <a:t>seitdem problemlos vollzogen </a:t>
            </a:r>
            <a:endParaRPr lang="de-DE" sz="2000" u="sng" dirty="0"/>
          </a:p>
          <a:p>
            <a:endParaRPr lang="de-DE" sz="2600" dirty="0"/>
          </a:p>
          <a:p>
            <a:r>
              <a:rPr lang="de-DE" sz="2200" dirty="0" smtClean="0"/>
              <a:t>2006-2010  </a:t>
            </a:r>
            <a:r>
              <a:rPr lang="de-DE" sz="2200" dirty="0"/>
              <a:t>Willi </a:t>
            </a:r>
            <a:r>
              <a:rPr lang="de-DE" sz="2200" dirty="0" smtClean="0"/>
              <a:t>Hirsch –WEN</a:t>
            </a:r>
          </a:p>
          <a:p>
            <a:r>
              <a:rPr lang="de-DE" sz="2200" dirty="0" smtClean="0"/>
              <a:t>2010-2014  </a:t>
            </a:r>
            <a:r>
              <a:rPr lang="de-DE" sz="2200" dirty="0"/>
              <a:t>Thomas </a:t>
            </a:r>
            <a:r>
              <a:rPr lang="de-DE" sz="2200" dirty="0" err="1"/>
              <a:t>Gebele</a:t>
            </a:r>
            <a:r>
              <a:rPr lang="de-DE" sz="2200" dirty="0"/>
              <a:t> </a:t>
            </a:r>
            <a:r>
              <a:rPr lang="de-DE" sz="2200" dirty="0" smtClean="0"/>
              <a:t>– AM</a:t>
            </a:r>
            <a:endParaRPr lang="de-DE" sz="2200" dirty="0"/>
          </a:p>
          <a:p>
            <a:r>
              <a:rPr lang="de-DE" sz="2200" dirty="0" smtClean="0"/>
              <a:t>2014-2018  </a:t>
            </a:r>
            <a:r>
              <a:rPr lang="de-DE" sz="2200" dirty="0"/>
              <a:t>Willi </a:t>
            </a:r>
            <a:r>
              <a:rPr lang="de-DE" sz="2200" dirty="0" smtClean="0"/>
              <a:t>Hirsch – WEN</a:t>
            </a:r>
          </a:p>
          <a:p>
            <a:r>
              <a:rPr lang="de-DE" sz="2200" dirty="0" smtClean="0"/>
              <a:t>2018-2022  </a:t>
            </a:r>
            <a:r>
              <a:rPr lang="de-DE" sz="2200" dirty="0"/>
              <a:t>Thomas </a:t>
            </a:r>
            <a:r>
              <a:rPr lang="de-DE" sz="2200" dirty="0" err="1" smtClean="0"/>
              <a:t>Gebele</a:t>
            </a:r>
            <a:r>
              <a:rPr lang="de-DE" sz="2200" dirty="0"/>
              <a:t> </a:t>
            </a:r>
            <a:r>
              <a:rPr lang="de-DE" sz="2200" dirty="0" smtClean="0"/>
              <a:t>– AM</a:t>
            </a:r>
          </a:p>
          <a:p>
            <a:r>
              <a:rPr lang="de-DE" sz="2200" dirty="0" smtClean="0"/>
              <a:t>2022-2026  </a:t>
            </a:r>
            <a:r>
              <a:rPr lang="de-DE" sz="2200" dirty="0"/>
              <a:t>Willi </a:t>
            </a:r>
            <a:r>
              <a:rPr lang="de-DE" sz="2200" dirty="0" smtClean="0"/>
              <a:t>Hirsch – WEN</a:t>
            </a:r>
          </a:p>
          <a:p>
            <a:endParaRPr lang="de-DE" sz="2200" dirty="0"/>
          </a:p>
          <a:p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000" y="2924944"/>
            <a:ext cx="4824000" cy="2780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5940151" y="3068960"/>
            <a:ext cx="2869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FFFF00"/>
                </a:solidFill>
              </a:rPr>
              <a:t>17.Dez.2017 – KSO-Wahl</a:t>
            </a:r>
            <a:endParaRPr lang="de-DE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203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7992887" cy="1777473"/>
          </a:xfrm>
        </p:spPr>
        <p:txBody>
          <a:bodyPr>
            <a:normAutofit/>
          </a:bodyPr>
          <a:lstStyle/>
          <a:p>
            <a:r>
              <a:rPr lang="de-DE" sz="2800" b="1" dirty="0" smtClean="0">
                <a:solidFill>
                  <a:srgbClr val="C00000"/>
                </a:solidFill>
              </a:rPr>
              <a:t>    Tätigkeitsbericht  - KSO – Kreis-2</a:t>
            </a:r>
            <a:br>
              <a:rPr lang="de-DE" sz="2800" b="1" dirty="0" smtClean="0">
                <a:solidFill>
                  <a:srgbClr val="C00000"/>
                </a:solidFill>
              </a:rPr>
            </a:br>
            <a:r>
              <a:rPr lang="de-DE" sz="2800" b="1" dirty="0">
                <a:solidFill>
                  <a:srgbClr val="C00000"/>
                </a:solidFill>
              </a:rPr>
              <a:t/>
            </a:r>
            <a:br>
              <a:rPr lang="de-DE" sz="2800" b="1" dirty="0">
                <a:solidFill>
                  <a:srgbClr val="C00000"/>
                </a:solidFill>
              </a:rPr>
            </a:br>
            <a:r>
              <a:rPr lang="de-DE" sz="2800" b="1" dirty="0" smtClean="0">
                <a:solidFill>
                  <a:srgbClr val="C00000"/>
                </a:solidFill>
              </a:rPr>
              <a:t/>
            </a:r>
            <a:br>
              <a:rPr lang="de-DE" sz="2800" b="1" dirty="0" smtClean="0">
                <a:solidFill>
                  <a:srgbClr val="C00000"/>
                </a:solidFill>
              </a:rPr>
            </a:br>
            <a:endParaRPr lang="de-DE" sz="2800" b="1" dirty="0">
              <a:solidFill>
                <a:srgbClr val="C00000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0" y="1196752"/>
            <a:ext cx="9036496" cy="4824536"/>
          </a:xfrm>
        </p:spPr>
        <p:txBody>
          <a:bodyPr/>
          <a:lstStyle/>
          <a:p>
            <a:endParaRPr lang="de-DE" dirty="0" smtClean="0"/>
          </a:p>
          <a:p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sz="2400" b="1" u="sng" dirty="0" smtClean="0"/>
              <a:t>Kreis-SR-Ausschusssitzungen</a:t>
            </a:r>
          </a:p>
          <a:p>
            <a:endParaRPr lang="de-DE" sz="2400" dirty="0"/>
          </a:p>
          <a:p>
            <a:r>
              <a:rPr lang="de-DE" sz="2400" dirty="0" smtClean="0"/>
              <a:t> * pro Jahr 2 Sitzungen möglich</a:t>
            </a:r>
          </a:p>
          <a:p>
            <a:r>
              <a:rPr lang="de-DE" sz="2400" dirty="0" smtClean="0"/>
              <a:t> * aufgrund der problemlosen Zusammenarbeit mussten keine  </a:t>
            </a:r>
          </a:p>
          <a:p>
            <a:r>
              <a:rPr lang="de-DE" sz="2400" dirty="0" smtClean="0"/>
              <a:t>   Sitzungen angesetzt werden, so dass dem </a:t>
            </a:r>
            <a:r>
              <a:rPr lang="de-DE" sz="2400" b="1" dirty="0" smtClean="0"/>
              <a:t>Bezirk die </a:t>
            </a:r>
          </a:p>
          <a:p>
            <a:r>
              <a:rPr lang="de-DE" sz="2400" b="1" dirty="0" smtClean="0"/>
              <a:t>    Auslagen</a:t>
            </a:r>
            <a:r>
              <a:rPr lang="de-DE" sz="2400" b="1" dirty="0"/>
              <a:t> </a:t>
            </a:r>
            <a:r>
              <a:rPr lang="de-DE" sz="2400" b="1" dirty="0" smtClean="0"/>
              <a:t>eingespart werden konnten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(je Gruppe: GSO + 3x Beisitzer + LW  =  </a:t>
            </a:r>
            <a:r>
              <a:rPr lang="de-DE" sz="2400" b="1" dirty="0" smtClean="0"/>
              <a:t>10 </a:t>
            </a:r>
            <a:r>
              <a:rPr lang="de-DE" sz="2400" dirty="0" smtClean="0"/>
              <a:t>Funktionäre)</a:t>
            </a:r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56092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4604" y="260649"/>
            <a:ext cx="6697675" cy="1777472"/>
          </a:xfrm>
        </p:spPr>
        <p:txBody>
          <a:bodyPr>
            <a:normAutofit/>
          </a:bodyPr>
          <a:lstStyle/>
          <a:p>
            <a:r>
              <a:rPr lang="de-DE" sz="2800" b="1" dirty="0">
                <a:solidFill>
                  <a:srgbClr val="C00000"/>
                </a:solidFill>
              </a:rPr>
              <a:t>Tätigkeitsbericht  - KSO – </a:t>
            </a:r>
            <a:r>
              <a:rPr lang="de-DE" sz="2800" b="1" dirty="0" smtClean="0">
                <a:solidFill>
                  <a:srgbClr val="C00000"/>
                </a:solidFill>
              </a:rPr>
              <a:t>Kreis-2</a:t>
            </a:r>
            <a:br>
              <a:rPr lang="de-DE" sz="2800" b="1" dirty="0" smtClean="0">
                <a:solidFill>
                  <a:srgbClr val="C00000"/>
                </a:solidFill>
              </a:rPr>
            </a:br>
            <a:r>
              <a:rPr lang="de-DE" sz="2800" b="1" dirty="0">
                <a:solidFill>
                  <a:srgbClr val="C00000"/>
                </a:solidFill>
              </a:rPr>
              <a:t/>
            </a:r>
            <a:br>
              <a:rPr lang="de-DE" sz="2800" b="1" dirty="0">
                <a:solidFill>
                  <a:srgbClr val="C00000"/>
                </a:solidFill>
              </a:rPr>
            </a:br>
            <a:r>
              <a:rPr lang="de-DE" sz="2800" b="1" dirty="0" smtClean="0">
                <a:solidFill>
                  <a:srgbClr val="C00000"/>
                </a:solidFill>
              </a:rPr>
              <a:t/>
            </a:r>
            <a:br>
              <a:rPr lang="de-DE" sz="2800" b="1" dirty="0" smtClean="0">
                <a:solidFill>
                  <a:srgbClr val="C00000"/>
                </a:solidFill>
              </a:rPr>
            </a:br>
            <a:endParaRPr lang="de-DE" sz="2800" b="1" dirty="0">
              <a:solidFill>
                <a:srgbClr val="C00000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7503" y="1219199"/>
            <a:ext cx="8901029" cy="4874097"/>
          </a:xfrm>
        </p:spPr>
        <p:txBody>
          <a:bodyPr/>
          <a:lstStyle/>
          <a:p>
            <a:endParaRPr lang="de-DE" dirty="0" smtClean="0"/>
          </a:p>
          <a:p>
            <a:r>
              <a:rPr lang="de-DE" sz="2400" b="1" u="sng" dirty="0" smtClean="0"/>
              <a:t>Saisonablauf  -  ohne schriftliche Richtlinien problemlos</a:t>
            </a:r>
          </a:p>
          <a:p>
            <a:r>
              <a:rPr lang="de-DE" sz="2400" dirty="0" smtClean="0"/>
              <a:t>* </a:t>
            </a:r>
            <a:r>
              <a:rPr lang="de-DE" sz="2400" dirty="0"/>
              <a:t>J</a:t>
            </a:r>
            <a:r>
              <a:rPr lang="de-DE" sz="2400" dirty="0" smtClean="0"/>
              <a:t>eder Gruppe hält eigenständig ihren Kreisligalehrgang ab</a:t>
            </a:r>
          </a:p>
          <a:p>
            <a:r>
              <a:rPr lang="de-DE" sz="2400" dirty="0" smtClean="0"/>
              <a:t>* Die </a:t>
            </a:r>
            <a:r>
              <a:rPr lang="de-DE" sz="2400" dirty="0"/>
              <a:t>E</a:t>
            </a:r>
            <a:r>
              <a:rPr lang="de-DE" sz="2400" dirty="0" smtClean="0"/>
              <a:t>inteilung der beiden Kreisligen obliegt jeweils einer SRG</a:t>
            </a:r>
          </a:p>
          <a:p>
            <a:r>
              <a:rPr lang="de-DE" sz="2400" dirty="0" smtClean="0"/>
              <a:t>   Nord:  </a:t>
            </a:r>
            <a:r>
              <a:rPr lang="de-DE" sz="2400" dirty="0" smtClean="0">
                <a:solidFill>
                  <a:schemeClr val="accent2"/>
                </a:solidFill>
              </a:rPr>
              <a:t>WEN</a:t>
            </a:r>
            <a:r>
              <a:rPr lang="de-DE" sz="2400" dirty="0" smtClean="0"/>
              <a:t>   Süd:  </a:t>
            </a:r>
            <a:r>
              <a:rPr lang="de-DE" sz="2400" dirty="0" smtClean="0">
                <a:solidFill>
                  <a:srgbClr val="00B050"/>
                </a:solidFill>
              </a:rPr>
              <a:t>AM</a:t>
            </a:r>
          </a:p>
          <a:p>
            <a:r>
              <a:rPr lang="de-DE" sz="2400" dirty="0" smtClean="0"/>
              <a:t>* Die SRG teilt die </a:t>
            </a:r>
            <a:r>
              <a:rPr lang="de-DE" sz="2400" dirty="0"/>
              <a:t>S</a:t>
            </a:r>
            <a:r>
              <a:rPr lang="de-DE" sz="2400" dirty="0" smtClean="0"/>
              <a:t>pielorte jeweils nach ihren Vereinen ein</a:t>
            </a:r>
          </a:p>
          <a:p>
            <a:r>
              <a:rPr lang="de-DE" sz="2400" dirty="0" smtClean="0"/>
              <a:t>   z.B. </a:t>
            </a:r>
            <a:r>
              <a:rPr lang="de-DE" sz="2000" b="1" dirty="0" smtClean="0"/>
              <a:t>21/22:</a:t>
            </a:r>
            <a:r>
              <a:rPr lang="de-DE" sz="2000" dirty="0" smtClean="0"/>
              <a:t>  </a:t>
            </a:r>
            <a:r>
              <a:rPr lang="de-DE" sz="2000" dirty="0" smtClean="0">
                <a:solidFill>
                  <a:schemeClr val="accent2"/>
                </a:solidFill>
              </a:rPr>
              <a:t>WEN 12 Vereine/Nord </a:t>
            </a:r>
            <a:r>
              <a:rPr lang="de-DE" sz="2000" dirty="0" smtClean="0"/>
              <a:t>– </a:t>
            </a:r>
            <a:r>
              <a:rPr lang="de-DE" sz="2000" dirty="0" smtClean="0">
                <a:solidFill>
                  <a:srgbClr val="00B050"/>
                </a:solidFill>
              </a:rPr>
              <a:t>AM 16 Vereine: 2 Nord + 14 Süd</a:t>
            </a:r>
          </a:p>
          <a:p>
            <a:r>
              <a:rPr lang="de-DE" sz="2400" dirty="0" smtClean="0"/>
              <a:t>* Totopokal-/Hallenspiele analog nach dem Spielort</a:t>
            </a:r>
          </a:p>
          <a:p>
            <a:r>
              <a:rPr lang="de-DE" sz="2400" dirty="0" smtClean="0"/>
              <a:t>* Entscheidungsspiele werden gleichmäßig verteilt</a:t>
            </a:r>
          </a:p>
          <a:p>
            <a:r>
              <a:rPr lang="de-DE" sz="2400" dirty="0" smtClean="0"/>
              <a:t>* „abgewählter“ KSO führt die begonnene Saison </a:t>
            </a:r>
            <a:r>
              <a:rPr lang="de-DE" sz="2400" dirty="0" err="1" smtClean="0"/>
              <a:t>zuende</a:t>
            </a:r>
            <a:r>
              <a:rPr lang="de-DE" sz="2400" dirty="0" smtClean="0"/>
              <a:t>    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912619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272808" cy="1777473"/>
          </a:xfrm>
        </p:spPr>
        <p:txBody>
          <a:bodyPr>
            <a:normAutofit/>
          </a:bodyPr>
          <a:lstStyle/>
          <a:p>
            <a:r>
              <a:rPr lang="de-DE" sz="2800" b="1" dirty="0" smtClean="0">
                <a:solidFill>
                  <a:srgbClr val="C00000"/>
                </a:solidFill>
              </a:rPr>
              <a:t>  Tätigkeitsbericht  </a:t>
            </a:r>
            <a:r>
              <a:rPr lang="de-DE" sz="2800" b="1" dirty="0">
                <a:solidFill>
                  <a:srgbClr val="C00000"/>
                </a:solidFill>
              </a:rPr>
              <a:t>- KSO – </a:t>
            </a:r>
            <a:r>
              <a:rPr lang="de-DE" sz="2800" b="1" dirty="0" smtClean="0">
                <a:solidFill>
                  <a:srgbClr val="C00000"/>
                </a:solidFill>
              </a:rPr>
              <a:t>Kreis-2</a:t>
            </a:r>
            <a:br>
              <a:rPr lang="de-DE" sz="2800" b="1" dirty="0" smtClean="0">
                <a:solidFill>
                  <a:srgbClr val="C00000"/>
                </a:solidFill>
              </a:rPr>
            </a:br>
            <a:r>
              <a:rPr lang="de-DE" sz="2800" b="1" dirty="0">
                <a:solidFill>
                  <a:srgbClr val="C00000"/>
                </a:solidFill>
              </a:rPr>
              <a:t/>
            </a:r>
            <a:br>
              <a:rPr lang="de-DE" sz="2800" b="1" dirty="0">
                <a:solidFill>
                  <a:srgbClr val="C00000"/>
                </a:solidFill>
              </a:rPr>
            </a:br>
            <a:r>
              <a:rPr lang="de-DE" sz="2800" b="1" dirty="0" smtClean="0">
                <a:solidFill>
                  <a:srgbClr val="C00000"/>
                </a:solidFill>
              </a:rPr>
              <a:t/>
            </a:r>
            <a:br>
              <a:rPr lang="de-DE" sz="2800" b="1" dirty="0" smtClean="0">
                <a:solidFill>
                  <a:srgbClr val="C00000"/>
                </a:solidFill>
              </a:rPr>
            </a:br>
            <a:endParaRPr lang="de-DE" sz="2800" b="1" dirty="0">
              <a:solidFill>
                <a:srgbClr val="C00000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7504" y="980728"/>
            <a:ext cx="8928992" cy="5040560"/>
          </a:xfrm>
        </p:spPr>
        <p:txBody>
          <a:bodyPr>
            <a:normAutofit/>
          </a:bodyPr>
          <a:lstStyle/>
          <a:p>
            <a:r>
              <a:rPr lang="de-DE" sz="2400" dirty="0" smtClean="0"/>
              <a:t>                                </a:t>
            </a:r>
            <a:r>
              <a:rPr lang="de-DE" sz="2400" b="1" u="sng" dirty="0" smtClean="0"/>
              <a:t>Qualifikationsstand 2021/2022</a:t>
            </a:r>
          </a:p>
          <a:p>
            <a:r>
              <a:rPr lang="de-DE" sz="2400" b="1" dirty="0"/>
              <a:t> </a:t>
            </a:r>
            <a:r>
              <a:rPr lang="de-DE" sz="2400" b="1" dirty="0" smtClean="0"/>
              <a:t>     </a:t>
            </a:r>
            <a:r>
              <a:rPr lang="de-DE" sz="2400" dirty="0" smtClean="0"/>
              <a:t>           </a:t>
            </a:r>
            <a:r>
              <a:rPr lang="de-DE" sz="2400" dirty="0" smtClean="0">
                <a:solidFill>
                  <a:srgbClr val="0070C0"/>
                </a:solidFill>
              </a:rPr>
              <a:t>DFB  -  REG  -  Bay     -     </a:t>
            </a:r>
            <a:r>
              <a:rPr lang="de-DE" sz="2400" dirty="0" err="1" smtClean="0">
                <a:solidFill>
                  <a:srgbClr val="0070C0"/>
                </a:solidFill>
              </a:rPr>
              <a:t>LaLi</a:t>
            </a:r>
            <a:r>
              <a:rPr lang="de-DE" sz="2400" dirty="0" smtClean="0">
                <a:solidFill>
                  <a:srgbClr val="0070C0"/>
                </a:solidFill>
              </a:rPr>
              <a:t>       -      </a:t>
            </a:r>
            <a:r>
              <a:rPr lang="de-DE" sz="2400" dirty="0" err="1" smtClean="0">
                <a:solidFill>
                  <a:srgbClr val="0070C0"/>
                </a:solidFill>
              </a:rPr>
              <a:t>Bez</a:t>
            </a:r>
            <a:r>
              <a:rPr lang="de-DE" sz="2400" dirty="0" smtClean="0">
                <a:solidFill>
                  <a:srgbClr val="0070C0"/>
                </a:solidFill>
              </a:rPr>
              <a:t>     -     </a:t>
            </a:r>
            <a:r>
              <a:rPr lang="de-DE" sz="2400" dirty="0" err="1" smtClean="0">
                <a:solidFill>
                  <a:srgbClr val="0070C0"/>
                </a:solidFill>
              </a:rPr>
              <a:t>Kli</a:t>
            </a:r>
            <a:endParaRPr lang="de-DE" sz="2400" dirty="0" smtClean="0">
              <a:solidFill>
                <a:srgbClr val="0070C0"/>
              </a:solidFill>
            </a:endParaRPr>
          </a:p>
          <a:p>
            <a:r>
              <a:rPr lang="de-DE" sz="2400" b="1" u="sng" dirty="0">
                <a:solidFill>
                  <a:schemeClr val="tx1"/>
                </a:solidFill>
              </a:rPr>
              <a:t>SR          </a:t>
            </a:r>
            <a:r>
              <a:rPr lang="de-DE" sz="2400" b="1" u="sng" dirty="0" smtClean="0">
                <a:solidFill>
                  <a:schemeClr val="tx1"/>
                </a:solidFill>
              </a:rPr>
              <a:t>                 1          2              10                 11              34</a:t>
            </a:r>
            <a:r>
              <a:rPr lang="de-DE" sz="2400" dirty="0" smtClean="0"/>
              <a:t>   </a:t>
            </a:r>
          </a:p>
          <a:p>
            <a:r>
              <a:rPr lang="de-DE" sz="2400" b="1" dirty="0" smtClean="0">
                <a:solidFill>
                  <a:srgbClr val="00B050"/>
                </a:solidFill>
              </a:rPr>
              <a:t>Amberg:     --     </a:t>
            </a:r>
            <a:r>
              <a:rPr lang="de-DE" sz="1400" b="1" dirty="0" err="1" smtClean="0">
                <a:solidFill>
                  <a:srgbClr val="00B050"/>
                </a:solidFill>
              </a:rPr>
              <a:t>Ehrnsperger</a:t>
            </a:r>
            <a:r>
              <a:rPr lang="de-DE" sz="1400" b="1" dirty="0" smtClean="0">
                <a:solidFill>
                  <a:srgbClr val="00B050"/>
                </a:solidFill>
              </a:rPr>
              <a:t>    Mignon            Kohn J/Zahn              </a:t>
            </a:r>
            <a:r>
              <a:rPr lang="de-DE" sz="1400" b="1" dirty="0" err="1" smtClean="0">
                <a:solidFill>
                  <a:srgbClr val="00B050"/>
                </a:solidFill>
              </a:rPr>
              <a:t>Schwendner</a:t>
            </a:r>
            <a:r>
              <a:rPr lang="de-DE" sz="1400" b="1" dirty="0" smtClean="0">
                <a:solidFill>
                  <a:srgbClr val="00B050"/>
                </a:solidFill>
              </a:rPr>
              <a:t>                 18                                                                                   </a:t>
            </a:r>
          </a:p>
          <a:p>
            <a:r>
              <a:rPr lang="de-DE" sz="1400" b="1" dirty="0">
                <a:solidFill>
                  <a:srgbClr val="00B050"/>
                </a:solidFill>
              </a:rPr>
              <a:t> </a:t>
            </a:r>
            <a:r>
              <a:rPr lang="de-DE" sz="1400" b="1" dirty="0" smtClean="0">
                <a:solidFill>
                  <a:srgbClr val="00B050"/>
                </a:solidFill>
              </a:rPr>
              <a:t>                                                                         Kraus               Fischer/</a:t>
            </a:r>
            <a:r>
              <a:rPr lang="de-DE" sz="1400" b="1" dirty="0" err="1" smtClean="0">
                <a:solidFill>
                  <a:srgbClr val="00B050"/>
                </a:solidFill>
              </a:rPr>
              <a:t>Roidl</a:t>
            </a:r>
            <a:r>
              <a:rPr lang="de-DE" sz="1400" b="1" dirty="0" smtClean="0">
                <a:solidFill>
                  <a:srgbClr val="00B050"/>
                </a:solidFill>
              </a:rPr>
              <a:t>          Kohn A/</a:t>
            </a:r>
            <a:r>
              <a:rPr lang="de-DE" sz="1400" b="1" dirty="0" err="1" smtClean="0">
                <a:solidFill>
                  <a:srgbClr val="00B050"/>
                </a:solidFill>
              </a:rPr>
              <a:t>Aleschko</a:t>
            </a:r>
            <a:r>
              <a:rPr lang="de-DE" sz="1400" b="1" dirty="0" smtClean="0">
                <a:solidFill>
                  <a:srgbClr val="00B050"/>
                </a:solidFill>
              </a:rPr>
              <a:t>                                                       </a:t>
            </a:r>
          </a:p>
          <a:p>
            <a:r>
              <a:rPr lang="de-DE" sz="1400" b="1" dirty="0">
                <a:solidFill>
                  <a:srgbClr val="00B050"/>
                </a:solidFill>
              </a:rPr>
              <a:t> </a:t>
            </a:r>
            <a:r>
              <a:rPr lang="de-DE" sz="1400" b="1" dirty="0" smtClean="0">
                <a:solidFill>
                  <a:srgbClr val="00B050"/>
                </a:solidFill>
              </a:rPr>
              <a:t>                                                                                             Schuller/</a:t>
            </a:r>
            <a:r>
              <a:rPr lang="de-DE" sz="1400" b="1" dirty="0" err="1" smtClean="0">
                <a:solidFill>
                  <a:srgbClr val="00B050"/>
                </a:solidFill>
              </a:rPr>
              <a:t>Röhrer</a:t>
            </a:r>
            <a:r>
              <a:rPr lang="de-DE" sz="1400" b="1" dirty="0" smtClean="0">
                <a:solidFill>
                  <a:srgbClr val="00B050"/>
                </a:solidFill>
              </a:rPr>
              <a:t>/Hahn         Arnold</a:t>
            </a:r>
          </a:p>
          <a:p>
            <a:r>
              <a:rPr lang="de-DE" sz="2400" b="1" dirty="0" smtClean="0">
                <a:solidFill>
                  <a:schemeClr val="accent2"/>
                </a:solidFill>
              </a:rPr>
              <a:t>Weiden:     --          --           --          </a:t>
            </a:r>
            <a:r>
              <a:rPr lang="de-DE" sz="1400" b="1" dirty="0" err="1" smtClean="0">
                <a:solidFill>
                  <a:schemeClr val="accent2"/>
                </a:solidFill>
              </a:rPr>
              <a:t>Stolorz</a:t>
            </a:r>
            <a:r>
              <a:rPr lang="de-DE" sz="1400" b="1" dirty="0" smtClean="0">
                <a:solidFill>
                  <a:schemeClr val="accent2"/>
                </a:solidFill>
              </a:rPr>
              <a:t>/Busch        Scharf/Seidl/</a:t>
            </a:r>
            <a:r>
              <a:rPr lang="de-DE" sz="1400" b="1" dirty="0" err="1" smtClean="0">
                <a:solidFill>
                  <a:schemeClr val="accent2"/>
                </a:solidFill>
              </a:rPr>
              <a:t>Betzl</a:t>
            </a:r>
            <a:r>
              <a:rPr lang="de-DE" sz="1400" b="1" dirty="0" smtClean="0">
                <a:solidFill>
                  <a:schemeClr val="accent2"/>
                </a:solidFill>
              </a:rPr>
              <a:t>/</a:t>
            </a:r>
          </a:p>
          <a:p>
            <a:r>
              <a:rPr lang="de-DE" sz="1400" b="1" dirty="0">
                <a:solidFill>
                  <a:schemeClr val="accent2"/>
                </a:solidFill>
              </a:rPr>
              <a:t> </a:t>
            </a:r>
            <a:r>
              <a:rPr lang="de-DE" sz="1400" b="1" dirty="0" smtClean="0">
                <a:solidFill>
                  <a:schemeClr val="accent2"/>
                </a:solidFill>
              </a:rPr>
              <a:t>                                                                                                      </a:t>
            </a:r>
            <a:r>
              <a:rPr lang="de-DE" sz="1400" b="1" dirty="0" err="1" smtClean="0">
                <a:solidFill>
                  <a:schemeClr val="accent2"/>
                </a:solidFill>
              </a:rPr>
              <a:t>Ehlich</a:t>
            </a:r>
            <a:r>
              <a:rPr lang="de-DE" sz="1400" b="1" dirty="0" smtClean="0">
                <a:solidFill>
                  <a:schemeClr val="accent2"/>
                </a:solidFill>
              </a:rPr>
              <a:t>                 Mayer/Betz/Wolf            16             </a:t>
            </a:r>
          </a:p>
          <a:p>
            <a:r>
              <a:rPr lang="de-DE" sz="1400" b="1" dirty="0">
                <a:solidFill>
                  <a:schemeClr val="accent2"/>
                </a:solidFill>
              </a:rPr>
              <a:t> </a:t>
            </a:r>
            <a:r>
              <a:rPr lang="de-DE" sz="1400" b="1" dirty="0" smtClean="0">
                <a:solidFill>
                  <a:schemeClr val="accent2"/>
                </a:solidFill>
              </a:rPr>
              <a:t>                                                                                                                                     Schlesinger</a:t>
            </a:r>
          </a:p>
          <a:p>
            <a:r>
              <a:rPr lang="de-DE" sz="2400" b="1" u="sng" dirty="0" smtClean="0">
                <a:solidFill>
                  <a:schemeClr val="tx1"/>
                </a:solidFill>
              </a:rPr>
              <a:t>BEO            1           1                  3                           6                  .</a:t>
            </a:r>
          </a:p>
          <a:p>
            <a:r>
              <a:rPr lang="de-DE" sz="2400" b="1" dirty="0" smtClean="0">
                <a:solidFill>
                  <a:srgbClr val="00B050"/>
                </a:solidFill>
              </a:rPr>
              <a:t>Amberg:    --          --                 </a:t>
            </a:r>
            <a:r>
              <a:rPr lang="de-DE" sz="1400" b="1" dirty="0" err="1" smtClean="0">
                <a:solidFill>
                  <a:srgbClr val="00B050"/>
                </a:solidFill>
              </a:rPr>
              <a:t>Gebele</a:t>
            </a:r>
            <a:r>
              <a:rPr lang="de-DE" sz="1400" b="1" dirty="0" smtClean="0">
                <a:solidFill>
                  <a:srgbClr val="00B050"/>
                </a:solidFill>
              </a:rPr>
              <a:t>                             Bauer/Söllner/Haller  </a:t>
            </a:r>
            <a:r>
              <a:rPr lang="de-DE" sz="2400" b="1" dirty="0" smtClean="0">
                <a:solidFill>
                  <a:srgbClr val="00B050"/>
                </a:solidFill>
              </a:rPr>
              <a:t>                </a:t>
            </a:r>
          </a:p>
          <a:p>
            <a:r>
              <a:rPr lang="de-DE" sz="2400" b="1" dirty="0" smtClean="0">
                <a:solidFill>
                  <a:schemeClr val="accent2"/>
                </a:solidFill>
              </a:rPr>
              <a:t>Weiden:   </a:t>
            </a:r>
            <a:r>
              <a:rPr lang="de-DE" sz="1400" b="1" dirty="0" smtClean="0">
                <a:solidFill>
                  <a:schemeClr val="accent2"/>
                </a:solidFill>
              </a:rPr>
              <a:t>Schleier       </a:t>
            </a:r>
            <a:r>
              <a:rPr lang="de-DE" sz="1400" b="1" dirty="0" err="1" smtClean="0">
                <a:solidFill>
                  <a:schemeClr val="accent2"/>
                </a:solidFill>
              </a:rPr>
              <a:t>Hubmann</a:t>
            </a:r>
            <a:r>
              <a:rPr lang="de-DE" sz="1400" b="1" dirty="0" smtClean="0">
                <a:solidFill>
                  <a:schemeClr val="accent2"/>
                </a:solidFill>
              </a:rPr>
              <a:t>             Weinberger/</a:t>
            </a:r>
            <a:r>
              <a:rPr lang="de-DE" sz="1400" b="1" dirty="0" err="1" smtClean="0">
                <a:solidFill>
                  <a:schemeClr val="accent2"/>
                </a:solidFill>
              </a:rPr>
              <a:t>Naber</a:t>
            </a:r>
            <a:r>
              <a:rPr lang="de-DE" sz="1400" b="1" dirty="0" smtClean="0">
                <a:solidFill>
                  <a:schemeClr val="accent2"/>
                </a:solidFill>
              </a:rPr>
              <a:t>                 Hirsch/</a:t>
            </a:r>
            <a:r>
              <a:rPr lang="de-DE" sz="1400" b="1" dirty="0" err="1" smtClean="0">
                <a:solidFill>
                  <a:schemeClr val="accent2"/>
                </a:solidFill>
              </a:rPr>
              <a:t>Lingl</a:t>
            </a:r>
            <a:r>
              <a:rPr lang="de-DE" sz="1400" b="1" dirty="0" smtClean="0">
                <a:solidFill>
                  <a:schemeClr val="accent2"/>
                </a:solidFill>
              </a:rPr>
              <a:t>/Fritz</a:t>
            </a:r>
            <a:endParaRPr lang="de-DE" sz="1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92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416824" cy="1849481"/>
          </a:xfrm>
        </p:spPr>
        <p:txBody>
          <a:bodyPr>
            <a:normAutofit/>
          </a:bodyPr>
          <a:lstStyle/>
          <a:p>
            <a:r>
              <a:rPr lang="de-DE" sz="2400" b="1" dirty="0" smtClean="0">
                <a:solidFill>
                  <a:srgbClr val="C00000"/>
                </a:solidFill>
              </a:rPr>
              <a:t>              Tätigkeitsbericht  - KSO  -  Kreis-2</a:t>
            </a:r>
            <a:br>
              <a:rPr lang="de-DE" sz="2400" b="1" dirty="0" smtClean="0">
                <a:solidFill>
                  <a:srgbClr val="C00000"/>
                </a:solidFill>
              </a:rPr>
            </a:br>
            <a:r>
              <a:rPr lang="de-DE" sz="2400" b="1" dirty="0">
                <a:solidFill>
                  <a:srgbClr val="C00000"/>
                </a:solidFill>
              </a:rPr>
              <a:t/>
            </a:r>
            <a:br>
              <a:rPr lang="de-DE" sz="2400" b="1" dirty="0">
                <a:solidFill>
                  <a:srgbClr val="C00000"/>
                </a:solidFill>
              </a:rPr>
            </a:br>
            <a:r>
              <a:rPr lang="de-DE" sz="2400" b="1" dirty="0" smtClean="0">
                <a:solidFill>
                  <a:srgbClr val="C00000"/>
                </a:solidFill>
              </a:rPr>
              <a:t/>
            </a:r>
            <a:br>
              <a:rPr lang="de-DE" sz="2400" b="1" dirty="0" smtClean="0">
                <a:solidFill>
                  <a:srgbClr val="C00000"/>
                </a:solidFill>
              </a:rPr>
            </a:br>
            <a:r>
              <a:rPr lang="de-DE" sz="2400" b="1" dirty="0">
                <a:solidFill>
                  <a:srgbClr val="C00000"/>
                </a:solidFill>
              </a:rPr>
              <a:t/>
            </a:r>
            <a:br>
              <a:rPr lang="de-DE" sz="2400" b="1" dirty="0">
                <a:solidFill>
                  <a:srgbClr val="C00000"/>
                </a:solidFill>
              </a:rPr>
            </a:br>
            <a:endParaRPr lang="de-DE" sz="2400" b="1" dirty="0">
              <a:solidFill>
                <a:srgbClr val="C00000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7504" y="1124744"/>
            <a:ext cx="8928992" cy="4896543"/>
          </a:xfrm>
        </p:spPr>
        <p:txBody>
          <a:bodyPr>
            <a:normAutofit/>
          </a:bodyPr>
          <a:lstStyle/>
          <a:p>
            <a:r>
              <a:rPr lang="de-DE" sz="2400" b="1" u="sng" dirty="0" smtClean="0"/>
              <a:t>SR-Zahlen:</a:t>
            </a:r>
            <a:r>
              <a:rPr lang="de-DE" sz="2400" dirty="0" smtClean="0"/>
              <a:t>  2017 - 2018  -  2019  -  2020  -  2021  -  Febr. 2022</a:t>
            </a:r>
          </a:p>
          <a:p>
            <a:r>
              <a:rPr lang="de-DE" sz="2400" b="1" dirty="0" smtClean="0">
                <a:solidFill>
                  <a:srgbClr val="00B050"/>
                </a:solidFill>
              </a:rPr>
              <a:t>Amberg        342      340       320       323       326          317   </a:t>
            </a:r>
          </a:p>
          <a:p>
            <a:r>
              <a:rPr lang="de-DE" sz="2400" b="1" u="sng" dirty="0" smtClean="0">
                <a:solidFill>
                  <a:schemeClr val="accent2"/>
                </a:solidFill>
              </a:rPr>
              <a:t>Weiden         297      307       319       312       302          298                                                                                </a:t>
            </a:r>
          </a:p>
          <a:p>
            <a:r>
              <a:rPr lang="de-DE" sz="2400" b="1" dirty="0" smtClean="0">
                <a:solidFill>
                  <a:schemeClr val="tx1"/>
                </a:solidFill>
              </a:rPr>
              <a:t>Gesamt        639      647        639      635       628           615    </a:t>
            </a:r>
          </a:p>
          <a:p>
            <a:endParaRPr lang="de-DE" sz="2400" b="1" dirty="0">
              <a:solidFill>
                <a:schemeClr val="accent2"/>
              </a:solidFill>
            </a:endParaRPr>
          </a:p>
          <a:p>
            <a:r>
              <a:rPr lang="de-DE" sz="2400" b="1" u="sng" dirty="0" smtClean="0">
                <a:solidFill>
                  <a:srgbClr val="0070C0"/>
                </a:solidFill>
              </a:rPr>
              <a:t>Spiele:</a:t>
            </a:r>
            <a:r>
              <a:rPr lang="de-DE" sz="2400" dirty="0" smtClean="0">
                <a:solidFill>
                  <a:srgbClr val="0070C0"/>
                </a:solidFill>
              </a:rPr>
              <a:t>         (2017) – 2018  -  2019  -  2020  - </a:t>
            </a:r>
            <a:r>
              <a:rPr lang="de-DE" sz="2400" dirty="0" smtClean="0">
                <a:solidFill>
                  <a:srgbClr val="0070C0"/>
                </a:solidFill>
              </a:rPr>
              <a:t>2021  </a:t>
            </a:r>
            <a:r>
              <a:rPr lang="de-DE" sz="2400" dirty="0" smtClean="0">
                <a:solidFill>
                  <a:srgbClr val="0070C0"/>
                </a:solidFill>
              </a:rPr>
              <a:t>-  gesamt    </a:t>
            </a:r>
          </a:p>
          <a:p>
            <a:r>
              <a:rPr lang="de-DE" sz="2400" b="1" dirty="0" smtClean="0">
                <a:solidFill>
                  <a:srgbClr val="00B050"/>
                </a:solidFill>
              </a:rPr>
              <a:t>Amberg       </a:t>
            </a:r>
            <a:r>
              <a:rPr lang="de-DE" sz="2400" b="1" dirty="0" smtClean="0">
                <a:solidFill>
                  <a:srgbClr val="00B050"/>
                </a:solidFill>
              </a:rPr>
              <a:t>(</a:t>
            </a:r>
            <a:r>
              <a:rPr lang="de-DE" sz="2400" b="1" dirty="0" smtClean="0">
                <a:solidFill>
                  <a:srgbClr val="00B050"/>
                </a:solidFill>
              </a:rPr>
              <a:t>3751</a:t>
            </a:r>
            <a:r>
              <a:rPr lang="de-DE" sz="2400" b="1" dirty="0" smtClean="0">
                <a:solidFill>
                  <a:srgbClr val="00B050"/>
                </a:solidFill>
              </a:rPr>
              <a:t>)    </a:t>
            </a:r>
            <a:r>
              <a:rPr lang="de-DE" sz="2400" b="1" dirty="0" smtClean="0">
                <a:solidFill>
                  <a:srgbClr val="00B050"/>
                </a:solidFill>
              </a:rPr>
              <a:t>3751     3723      1257    1983       10.714      </a:t>
            </a:r>
          </a:p>
          <a:p>
            <a:r>
              <a:rPr lang="de-DE" sz="2400" b="1" u="sng" dirty="0" smtClean="0">
                <a:solidFill>
                  <a:schemeClr val="accent2"/>
                </a:solidFill>
              </a:rPr>
              <a:t>Weiden        </a:t>
            </a:r>
            <a:r>
              <a:rPr lang="de-DE" sz="2400" b="1" u="sng" dirty="0" smtClean="0">
                <a:solidFill>
                  <a:schemeClr val="accent2"/>
                </a:solidFill>
              </a:rPr>
              <a:t>(4304)    4359     4005      </a:t>
            </a:r>
            <a:r>
              <a:rPr lang="de-DE" sz="2400" b="1" u="sng" dirty="0" smtClean="0">
                <a:solidFill>
                  <a:schemeClr val="accent2"/>
                </a:solidFill>
              </a:rPr>
              <a:t>1126    1878       11.368.                                                     </a:t>
            </a:r>
          </a:p>
          <a:p>
            <a:r>
              <a:rPr lang="de-DE" sz="2400" b="1" dirty="0" smtClean="0">
                <a:solidFill>
                  <a:schemeClr val="tx1"/>
                </a:solidFill>
              </a:rPr>
              <a:t>Gesamt       </a:t>
            </a:r>
            <a:r>
              <a:rPr lang="de-DE" sz="2400" b="1" dirty="0" smtClean="0">
                <a:solidFill>
                  <a:schemeClr val="tx1"/>
                </a:solidFill>
              </a:rPr>
              <a:t>(8055)     8110     </a:t>
            </a:r>
            <a:r>
              <a:rPr lang="de-DE" sz="2400" b="1" smtClean="0">
                <a:solidFill>
                  <a:schemeClr val="tx1"/>
                </a:solidFill>
              </a:rPr>
              <a:t>7728      2383    3861       </a:t>
            </a:r>
            <a:r>
              <a:rPr lang="de-DE" sz="2400" b="1" dirty="0" smtClean="0">
                <a:solidFill>
                  <a:schemeClr val="tx1"/>
                </a:solidFill>
              </a:rPr>
              <a:t>22.082 </a:t>
            </a:r>
            <a:endParaRPr lang="de-DE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076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560840" cy="1921489"/>
          </a:xfrm>
        </p:spPr>
        <p:txBody>
          <a:bodyPr>
            <a:normAutofit/>
          </a:bodyPr>
          <a:lstStyle/>
          <a:p>
            <a:r>
              <a:rPr lang="de-DE" sz="2400" b="1" dirty="0" smtClean="0">
                <a:solidFill>
                  <a:srgbClr val="C00000"/>
                </a:solidFill>
              </a:rPr>
              <a:t>            Tätigkeitsbericht   -  KSO  -  Kreis-2</a:t>
            </a:r>
            <a:br>
              <a:rPr lang="de-DE" sz="2400" b="1" dirty="0" smtClean="0">
                <a:solidFill>
                  <a:srgbClr val="C00000"/>
                </a:solidFill>
              </a:rPr>
            </a:br>
            <a:r>
              <a:rPr lang="de-DE" sz="2400" b="1" dirty="0">
                <a:solidFill>
                  <a:srgbClr val="C00000"/>
                </a:solidFill>
              </a:rPr>
              <a:t/>
            </a:r>
            <a:br>
              <a:rPr lang="de-DE" sz="2400" b="1" dirty="0">
                <a:solidFill>
                  <a:srgbClr val="C00000"/>
                </a:solidFill>
              </a:rPr>
            </a:br>
            <a:r>
              <a:rPr lang="de-DE" sz="2400" b="1" dirty="0" smtClean="0">
                <a:solidFill>
                  <a:srgbClr val="C00000"/>
                </a:solidFill>
              </a:rPr>
              <a:t/>
            </a:r>
            <a:br>
              <a:rPr lang="de-DE" sz="2400" b="1" dirty="0" smtClean="0">
                <a:solidFill>
                  <a:srgbClr val="C00000"/>
                </a:solidFill>
              </a:rPr>
            </a:br>
            <a:r>
              <a:rPr lang="de-DE" sz="2400" b="1" dirty="0">
                <a:solidFill>
                  <a:srgbClr val="C00000"/>
                </a:solidFill>
              </a:rPr>
              <a:t/>
            </a:r>
            <a:br>
              <a:rPr lang="de-DE" sz="2400" b="1" dirty="0">
                <a:solidFill>
                  <a:srgbClr val="C00000"/>
                </a:solidFill>
              </a:rPr>
            </a:br>
            <a:endParaRPr lang="de-DE" sz="2400" b="1" dirty="0">
              <a:solidFill>
                <a:srgbClr val="C00000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0" y="1052736"/>
            <a:ext cx="9144000" cy="4680520"/>
          </a:xfrm>
        </p:spPr>
        <p:txBody>
          <a:bodyPr>
            <a:normAutofit/>
          </a:bodyPr>
          <a:lstStyle/>
          <a:p>
            <a:r>
              <a:rPr lang="de-DE" sz="2400" b="1" u="sng" dirty="0" smtClean="0"/>
              <a:t>Ausbildung</a:t>
            </a:r>
            <a:r>
              <a:rPr lang="de-DE" sz="2400" dirty="0" smtClean="0"/>
              <a:t>   2018   -   2019     -     2020        -      2021  -  gesamt</a:t>
            </a:r>
          </a:p>
          <a:p>
            <a:r>
              <a:rPr lang="de-DE" sz="2400" b="1" u="sng" dirty="0" smtClean="0"/>
              <a:t>Neulinge</a:t>
            </a:r>
            <a:r>
              <a:rPr lang="de-DE" sz="2400" dirty="0" smtClean="0"/>
              <a:t>     </a:t>
            </a:r>
          </a:p>
          <a:p>
            <a:r>
              <a:rPr lang="de-DE" sz="2400" dirty="0" smtClean="0"/>
              <a:t>                    </a:t>
            </a:r>
            <a:r>
              <a:rPr lang="de-DE" sz="1600" i="1" dirty="0" smtClean="0"/>
              <a:t>Präsenz          </a:t>
            </a:r>
            <a:r>
              <a:rPr lang="de-DE" sz="1600" i="1" dirty="0" err="1" smtClean="0"/>
              <a:t>Präsenz</a:t>
            </a:r>
            <a:r>
              <a:rPr lang="de-DE" sz="1600" i="1" dirty="0" smtClean="0"/>
              <a:t>              </a:t>
            </a:r>
            <a:r>
              <a:rPr lang="de-DE" sz="1600" i="1" dirty="0" err="1" smtClean="0"/>
              <a:t>Präsenz</a:t>
            </a:r>
            <a:r>
              <a:rPr lang="de-DE" sz="1600" i="1" dirty="0" smtClean="0"/>
              <a:t> - online               online</a:t>
            </a:r>
          </a:p>
          <a:p>
            <a:endParaRPr lang="de-DE" sz="2400" dirty="0"/>
          </a:p>
          <a:p>
            <a:r>
              <a:rPr lang="de-DE" sz="2400" b="1" dirty="0" smtClean="0">
                <a:solidFill>
                  <a:srgbClr val="00B050"/>
                </a:solidFill>
              </a:rPr>
              <a:t>Amberg         15           10               6         9               2             42    </a:t>
            </a:r>
          </a:p>
          <a:p>
            <a:endParaRPr lang="de-DE" sz="2400" dirty="0"/>
          </a:p>
          <a:p>
            <a:r>
              <a:rPr lang="de-DE" sz="2400" b="1" u="sng" dirty="0" smtClean="0">
                <a:solidFill>
                  <a:schemeClr val="accent2"/>
                </a:solidFill>
              </a:rPr>
              <a:t>Weiden            8              9                   6                     6             29 </a:t>
            </a:r>
          </a:p>
          <a:p>
            <a:endParaRPr lang="de-DE" sz="2400" dirty="0"/>
          </a:p>
          <a:p>
            <a:r>
              <a:rPr lang="de-DE" sz="2400" b="1" dirty="0" smtClean="0">
                <a:solidFill>
                  <a:schemeClr val="tx1"/>
                </a:solidFill>
              </a:rPr>
              <a:t>Gesamt         23            19                  21                    8             71    </a:t>
            </a:r>
            <a:endParaRPr lang="de-DE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461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704856" cy="1921489"/>
          </a:xfrm>
        </p:spPr>
        <p:txBody>
          <a:bodyPr>
            <a:normAutofit/>
          </a:bodyPr>
          <a:lstStyle/>
          <a:p>
            <a:r>
              <a:rPr lang="de-DE" sz="2400" b="1" dirty="0" smtClean="0">
                <a:solidFill>
                  <a:srgbClr val="C00000"/>
                </a:solidFill>
              </a:rPr>
              <a:t>              Tätigkeitsbericht  -  KSO  -  Kreis-2</a:t>
            </a:r>
            <a:br>
              <a:rPr lang="de-DE" sz="2400" b="1" dirty="0" smtClean="0">
                <a:solidFill>
                  <a:srgbClr val="C00000"/>
                </a:solidFill>
              </a:rPr>
            </a:br>
            <a:r>
              <a:rPr lang="de-DE" sz="2400" b="1" dirty="0">
                <a:solidFill>
                  <a:srgbClr val="C00000"/>
                </a:solidFill>
              </a:rPr>
              <a:t/>
            </a:r>
            <a:br>
              <a:rPr lang="de-DE" sz="2400" b="1" dirty="0">
                <a:solidFill>
                  <a:srgbClr val="C00000"/>
                </a:solidFill>
              </a:rPr>
            </a:br>
            <a:r>
              <a:rPr lang="de-DE" sz="2400" b="1" dirty="0" smtClean="0">
                <a:solidFill>
                  <a:srgbClr val="C00000"/>
                </a:solidFill>
              </a:rPr>
              <a:t/>
            </a:r>
            <a:br>
              <a:rPr lang="de-DE" sz="2400" b="1" dirty="0" smtClean="0">
                <a:solidFill>
                  <a:srgbClr val="C00000"/>
                </a:solidFill>
              </a:rPr>
            </a:br>
            <a:r>
              <a:rPr lang="de-DE" sz="2400" b="1" dirty="0">
                <a:solidFill>
                  <a:srgbClr val="C00000"/>
                </a:solidFill>
              </a:rPr>
              <a:t/>
            </a:r>
            <a:br>
              <a:rPr lang="de-DE" sz="2400" b="1" dirty="0">
                <a:solidFill>
                  <a:srgbClr val="C00000"/>
                </a:solidFill>
              </a:rPr>
            </a:br>
            <a:endParaRPr lang="de-DE" sz="2400" b="1" dirty="0">
              <a:solidFill>
                <a:srgbClr val="C00000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9512" y="1052736"/>
            <a:ext cx="8856984" cy="4896544"/>
          </a:xfrm>
        </p:spPr>
        <p:txBody>
          <a:bodyPr>
            <a:normAutofit/>
          </a:bodyPr>
          <a:lstStyle/>
          <a:p>
            <a:r>
              <a:rPr lang="de-DE" sz="2400" dirty="0" smtClean="0"/>
              <a:t>                                </a:t>
            </a:r>
            <a:r>
              <a:rPr lang="de-DE" sz="2400" b="1" u="sng" dirty="0" smtClean="0"/>
              <a:t>Gruppen-Neuwahlen</a:t>
            </a:r>
          </a:p>
          <a:p>
            <a:r>
              <a:rPr lang="de-DE" sz="2400" dirty="0" smtClean="0"/>
              <a:t>                                  </a:t>
            </a:r>
            <a:r>
              <a:rPr lang="de-DE" sz="1400" dirty="0" smtClean="0">
                <a:solidFill>
                  <a:srgbClr val="00B050"/>
                </a:solidFill>
              </a:rPr>
              <a:t>20.11.2020 </a:t>
            </a:r>
            <a:r>
              <a:rPr lang="de-DE" sz="1400" dirty="0" smtClean="0"/>
              <a:t>                       </a:t>
            </a:r>
            <a:r>
              <a:rPr lang="de-DE" sz="1400" dirty="0" smtClean="0">
                <a:solidFill>
                  <a:schemeClr val="accent2"/>
                </a:solidFill>
              </a:rPr>
              <a:t>05.11.2020</a:t>
            </a:r>
          </a:p>
          <a:p>
            <a:r>
              <a:rPr lang="de-DE" sz="2400" dirty="0" smtClean="0"/>
              <a:t>                                 </a:t>
            </a:r>
            <a:r>
              <a:rPr lang="de-DE" sz="2400" u="sng" dirty="0" smtClean="0">
                <a:solidFill>
                  <a:srgbClr val="00B050"/>
                </a:solidFill>
              </a:rPr>
              <a:t>Amberg</a:t>
            </a:r>
            <a:r>
              <a:rPr lang="de-DE" sz="2400" dirty="0" smtClean="0">
                <a:solidFill>
                  <a:srgbClr val="00B050"/>
                </a:solidFill>
              </a:rPr>
              <a:t> </a:t>
            </a:r>
            <a:r>
              <a:rPr lang="de-DE" sz="2400" dirty="0" smtClean="0"/>
              <a:t>            </a:t>
            </a:r>
            <a:r>
              <a:rPr lang="de-DE" sz="2400" u="sng" dirty="0" smtClean="0">
                <a:solidFill>
                  <a:schemeClr val="accent2"/>
                </a:solidFill>
              </a:rPr>
              <a:t>Weiden</a:t>
            </a:r>
          </a:p>
          <a:p>
            <a:r>
              <a:rPr lang="de-DE" sz="2400" dirty="0" smtClean="0"/>
              <a:t>GSO                         </a:t>
            </a:r>
            <a:r>
              <a:rPr lang="de-DE" sz="2400" dirty="0" err="1" smtClean="0">
                <a:solidFill>
                  <a:srgbClr val="00B050"/>
                </a:solidFill>
              </a:rPr>
              <a:t>Gebele</a:t>
            </a:r>
            <a:r>
              <a:rPr lang="de-DE" sz="2400" dirty="0" smtClean="0"/>
              <a:t>              </a:t>
            </a:r>
            <a:r>
              <a:rPr lang="de-DE" sz="2400" dirty="0" smtClean="0">
                <a:solidFill>
                  <a:schemeClr val="accent2"/>
                </a:solidFill>
              </a:rPr>
              <a:t>Hirsch</a:t>
            </a:r>
          </a:p>
          <a:p>
            <a:r>
              <a:rPr lang="de-DE" sz="2400" dirty="0" smtClean="0"/>
              <a:t>Beisitzer                   </a:t>
            </a:r>
            <a:r>
              <a:rPr lang="de-DE" sz="2400" dirty="0" err="1" smtClean="0">
                <a:solidFill>
                  <a:srgbClr val="00B050"/>
                </a:solidFill>
              </a:rPr>
              <a:t>Ehrnsperger</a:t>
            </a:r>
            <a:r>
              <a:rPr lang="de-DE" sz="2400" dirty="0" smtClean="0">
                <a:solidFill>
                  <a:srgbClr val="00B050"/>
                </a:solidFill>
              </a:rPr>
              <a:t>  </a:t>
            </a:r>
            <a:r>
              <a:rPr lang="de-DE" sz="2400" dirty="0" smtClean="0"/>
              <a:t>    </a:t>
            </a:r>
            <a:r>
              <a:rPr lang="de-DE" sz="2400" dirty="0" err="1" smtClean="0">
                <a:solidFill>
                  <a:schemeClr val="accent2"/>
                </a:solidFill>
              </a:rPr>
              <a:t>Stolorz</a:t>
            </a:r>
            <a:r>
              <a:rPr lang="de-DE" sz="2400" dirty="0" smtClean="0">
                <a:solidFill>
                  <a:schemeClr val="accent2"/>
                </a:solidFill>
              </a:rPr>
              <a:t> – </a:t>
            </a:r>
            <a:r>
              <a:rPr lang="de-DE" sz="2400" dirty="0" smtClean="0">
                <a:solidFill>
                  <a:srgbClr val="FF0000"/>
                </a:solidFill>
              </a:rPr>
              <a:t>neu</a:t>
            </a:r>
          </a:p>
          <a:p>
            <a:r>
              <a:rPr lang="de-DE" sz="2400" dirty="0" smtClean="0"/>
              <a:t>Beisitzer                   </a:t>
            </a:r>
            <a:r>
              <a:rPr lang="de-DE" sz="2400" dirty="0" smtClean="0">
                <a:solidFill>
                  <a:srgbClr val="00B050"/>
                </a:solidFill>
              </a:rPr>
              <a:t>Fischer              </a:t>
            </a:r>
            <a:r>
              <a:rPr lang="de-DE" sz="2400" dirty="0" err="1" smtClean="0">
                <a:solidFill>
                  <a:schemeClr val="accent2"/>
                </a:solidFill>
              </a:rPr>
              <a:t>Betzl</a:t>
            </a:r>
            <a:r>
              <a:rPr lang="de-DE" sz="2400" dirty="0" smtClean="0">
                <a:solidFill>
                  <a:schemeClr val="accent2"/>
                </a:solidFill>
              </a:rPr>
              <a:t> F – </a:t>
            </a:r>
            <a:r>
              <a:rPr lang="de-DE" sz="2400" dirty="0" smtClean="0">
                <a:solidFill>
                  <a:srgbClr val="FF0000"/>
                </a:solidFill>
              </a:rPr>
              <a:t>neu</a:t>
            </a:r>
          </a:p>
          <a:p>
            <a:r>
              <a:rPr lang="de-DE" sz="2400" dirty="0" smtClean="0"/>
              <a:t>Beisitzer                   </a:t>
            </a:r>
            <a:r>
              <a:rPr lang="de-DE" sz="2400" dirty="0" smtClean="0">
                <a:solidFill>
                  <a:srgbClr val="00B050"/>
                </a:solidFill>
              </a:rPr>
              <a:t>Stauber – </a:t>
            </a:r>
            <a:r>
              <a:rPr lang="de-DE" sz="2400" dirty="0" smtClean="0">
                <a:solidFill>
                  <a:srgbClr val="FF0000"/>
                </a:solidFill>
              </a:rPr>
              <a:t>neu   </a:t>
            </a:r>
            <a:r>
              <a:rPr lang="de-DE" sz="2400" dirty="0" smtClean="0">
                <a:solidFill>
                  <a:schemeClr val="accent2"/>
                </a:solidFill>
              </a:rPr>
              <a:t>Busch</a:t>
            </a:r>
            <a:r>
              <a:rPr lang="de-DE" sz="2400" dirty="0" smtClean="0">
                <a:solidFill>
                  <a:srgbClr val="FF0000"/>
                </a:solidFill>
              </a:rPr>
              <a:t> – neu</a:t>
            </a:r>
          </a:p>
          <a:p>
            <a:r>
              <a:rPr lang="de-DE" sz="2400" dirty="0" smtClean="0"/>
              <a:t>Lehrwart                   </a:t>
            </a:r>
            <a:r>
              <a:rPr lang="de-DE" sz="2400" dirty="0" err="1" smtClean="0">
                <a:solidFill>
                  <a:srgbClr val="00B050"/>
                </a:solidFill>
              </a:rPr>
              <a:t>Schimpke</a:t>
            </a:r>
            <a:r>
              <a:rPr lang="de-DE" sz="2400" dirty="0" smtClean="0">
                <a:solidFill>
                  <a:srgbClr val="00B050"/>
                </a:solidFill>
              </a:rPr>
              <a:t>          </a:t>
            </a:r>
            <a:r>
              <a:rPr lang="de-DE" sz="2400" dirty="0" err="1" smtClean="0">
                <a:solidFill>
                  <a:schemeClr val="accent2"/>
                </a:solidFill>
              </a:rPr>
              <a:t>Betzl</a:t>
            </a:r>
            <a:r>
              <a:rPr lang="de-DE" sz="2400" dirty="0" smtClean="0">
                <a:solidFill>
                  <a:schemeClr val="accent2"/>
                </a:solidFill>
              </a:rPr>
              <a:t> A – </a:t>
            </a:r>
            <a:r>
              <a:rPr lang="de-DE" sz="2400" dirty="0" smtClean="0">
                <a:solidFill>
                  <a:srgbClr val="FF0000"/>
                </a:solidFill>
              </a:rPr>
              <a:t>neu</a:t>
            </a:r>
            <a:r>
              <a:rPr lang="de-DE" sz="2400" dirty="0" smtClean="0">
                <a:solidFill>
                  <a:schemeClr val="accent2"/>
                </a:solidFill>
              </a:rPr>
              <a:t> </a:t>
            </a:r>
          </a:p>
          <a:p>
            <a:r>
              <a:rPr lang="de-DE" sz="2400" dirty="0" smtClean="0">
                <a:solidFill>
                  <a:schemeClr val="tx1"/>
                </a:solidFill>
              </a:rPr>
              <a:t>Ausgeschieden        </a:t>
            </a:r>
            <a:r>
              <a:rPr lang="de-DE" sz="2400" dirty="0" err="1" smtClean="0">
                <a:solidFill>
                  <a:schemeClr val="tx1"/>
                </a:solidFill>
              </a:rPr>
              <a:t>Gurdan</a:t>
            </a:r>
            <a:r>
              <a:rPr lang="de-DE" sz="2400" dirty="0" smtClean="0">
                <a:solidFill>
                  <a:schemeClr val="tx1"/>
                </a:solidFill>
              </a:rPr>
              <a:t>              </a:t>
            </a:r>
            <a:r>
              <a:rPr lang="de-DE" sz="2400" dirty="0" err="1" smtClean="0">
                <a:solidFill>
                  <a:schemeClr val="tx1"/>
                </a:solidFill>
              </a:rPr>
              <a:t>Solter</a:t>
            </a:r>
            <a:r>
              <a:rPr lang="de-DE" sz="2400" dirty="0" smtClean="0">
                <a:solidFill>
                  <a:schemeClr val="tx1"/>
                </a:solidFill>
              </a:rPr>
              <a:t>, Götz , </a:t>
            </a:r>
          </a:p>
          <a:p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smtClean="0">
                <a:solidFill>
                  <a:schemeClr val="tx1"/>
                </a:solidFill>
              </a:rPr>
              <a:t>                                                          Hanauer, </a:t>
            </a:r>
            <a:r>
              <a:rPr lang="de-DE" sz="2400" dirty="0" err="1" smtClean="0">
                <a:solidFill>
                  <a:schemeClr val="tx1"/>
                </a:solidFill>
              </a:rPr>
              <a:t>Naber</a:t>
            </a:r>
            <a:endParaRPr lang="de-DE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399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056783" cy="1849481"/>
          </a:xfrm>
        </p:spPr>
        <p:txBody>
          <a:bodyPr>
            <a:normAutofit/>
          </a:bodyPr>
          <a:lstStyle/>
          <a:p>
            <a:r>
              <a:rPr lang="de-DE" sz="2400" b="1" dirty="0" smtClean="0">
                <a:solidFill>
                  <a:srgbClr val="C00000"/>
                </a:solidFill>
              </a:rPr>
              <a:t>              Tätigkeitsbericht – KSO – Kreis-2</a:t>
            </a:r>
            <a:br>
              <a:rPr lang="de-DE" sz="2400" b="1" dirty="0" smtClean="0">
                <a:solidFill>
                  <a:srgbClr val="C00000"/>
                </a:solidFill>
              </a:rPr>
            </a:br>
            <a:r>
              <a:rPr lang="de-DE" sz="2400" b="1" dirty="0">
                <a:solidFill>
                  <a:schemeClr val="accent2"/>
                </a:solidFill>
              </a:rPr>
              <a:t/>
            </a:r>
            <a:br>
              <a:rPr lang="de-DE" sz="2400" b="1" dirty="0">
                <a:solidFill>
                  <a:schemeClr val="accent2"/>
                </a:solidFill>
              </a:rPr>
            </a:br>
            <a:r>
              <a:rPr lang="de-DE" sz="2400" b="1" dirty="0" smtClean="0">
                <a:solidFill>
                  <a:schemeClr val="accent2"/>
                </a:solidFill>
              </a:rPr>
              <a:t/>
            </a:r>
            <a:br>
              <a:rPr lang="de-DE" sz="2400" b="1" dirty="0" smtClean="0">
                <a:solidFill>
                  <a:schemeClr val="accent2"/>
                </a:solidFill>
              </a:rPr>
            </a:br>
            <a:r>
              <a:rPr lang="de-DE" sz="2400" b="1" dirty="0">
                <a:solidFill>
                  <a:schemeClr val="accent2"/>
                </a:solidFill>
              </a:rPr>
              <a:t/>
            </a:r>
            <a:br>
              <a:rPr lang="de-DE" sz="2400" b="1" dirty="0">
                <a:solidFill>
                  <a:schemeClr val="accent2"/>
                </a:solidFill>
              </a:rPr>
            </a:br>
            <a:endParaRPr lang="de-DE" sz="2400" b="1" dirty="0">
              <a:solidFill>
                <a:schemeClr val="accent2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7504" y="1268760"/>
            <a:ext cx="8928992" cy="4752528"/>
          </a:xfrm>
        </p:spPr>
        <p:txBody>
          <a:bodyPr/>
          <a:lstStyle/>
          <a:p>
            <a:endParaRPr lang="de-DE" dirty="0" smtClean="0"/>
          </a:p>
          <a:p>
            <a:r>
              <a:rPr lang="de-DE" sz="2400" b="1" dirty="0" smtClean="0">
                <a:solidFill>
                  <a:srgbClr val="00B050"/>
                </a:solidFill>
              </a:rPr>
              <a:t>Für eine stets harmonische Zusammenarbeit</a:t>
            </a:r>
          </a:p>
          <a:p>
            <a:endParaRPr lang="de-DE" sz="2400" dirty="0"/>
          </a:p>
          <a:p>
            <a:r>
              <a:rPr lang="de-DE" sz="2400" dirty="0" smtClean="0"/>
              <a:t>* Gruppe Weiden – Willi </a:t>
            </a:r>
            <a:r>
              <a:rPr lang="de-DE" sz="2400" dirty="0" err="1" smtClean="0"/>
              <a:t>Hirsch+GSA</a:t>
            </a:r>
            <a:r>
              <a:rPr lang="de-DE" sz="2400" dirty="0" smtClean="0"/>
              <a:t> </a:t>
            </a:r>
            <a:endParaRPr lang="de-DE" sz="2400" dirty="0"/>
          </a:p>
          <a:p>
            <a:r>
              <a:rPr lang="de-DE" sz="2400" dirty="0" smtClean="0"/>
              <a:t>* KV/KSL Albert Kellner + Ausschuss</a:t>
            </a:r>
          </a:p>
          <a:p>
            <a:r>
              <a:rPr lang="de-DE" sz="2400" dirty="0" smtClean="0"/>
              <a:t>* Obmänner SAD/CHA/R/PAR  </a:t>
            </a:r>
          </a:p>
          <a:p>
            <a:r>
              <a:rPr lang="de-DE" sz="2400" dirty="0" smtClean="0"/>
              <a:t>* BSO Andreas Allacher + BSA</a:t>
            </a:r>
          </a:p>
          <a:p>
            <a:r>
              <a:rPr lang="de-DE" sz="2400" dirty="0" smtClean="0"/>
              <a:t>* BV Thomas </a:t>
            </a:r>
            <a:r>
              <a:rPr lang="de-DE" sz="2400" dirty="0" err="1" smtClean="0"/>
              <a:t>Graml</a:t>
            </a:r>
            <a:r>
              <a:rPr lang="de-DE" sz="2400" dirty="0" smtClean="0"/>
              <a:t> + </a:t>
            </a:r>
            <a:r>
              <a:rPr lang="de-DE" sz="2400" dirty="0" err="1" smtClean="0"/>
              <a:t>BSpA</a:t>
            </a:r>
            <a:endParaRPr lang="de-DE" sz="2400" dirty="0" smtClean="0"/>
          </a:p>
          <a:p>
            <a:r>
              <a:rPr lang="de-DE" sz="2400" dirty="0" smtClean="0"/>
              <a:t>* Geschäftsstelle </a:t>
            </a:r>
            <a:r>
              <a:rPr lang="de-DE" sz="2400" dirty="0" err="1" smtClean="0"/>
              <a:t>L.Langheinrich</a:t>
            </a:r>
            <a:r>
              <a:rPr lang="de-DE" sz="2400" dirty="0" smtClean="0"/>
              <a:t> + </a:t>
            </a:r>
            <a:r>
              <a:rPr lang="de-DE" sz="2400" dirty="0" err="1" smtClean="0"/>
              <a:t>D.Martin</a:t>
            </a:r>
            <a:r>
              <a:rPr lang="de-DE" sz="2400" dirty="0" smtClean="0"/>
              <a:t>   </a:t>
            </a:r>
            <a:endParaRPr lang="de-DE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816" y="2132856"/>
            <a:ext cx="3777456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7325072"/>
      </p:ext>
    </p:extLst>
  </p:cSld>
  <p:clrMapOvr>
    <a:masterClrMapping/>
  </p:clrMapOvr>
</p:sld>
</file>

<file path=ppt/theme/theme1.xml><?xml version="1.0" encoding="utf-8"?>
<a:theme xmlns:a="http://schemas.openxmlformats.org/drawingml/2006/main" name="Folien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Folienmaster</Template>
  <TotalTime>0</TotalTime>
  <Words>531</Words>
  <Application>Microsoft Office PowerPoint</Application>
  <PresentationFormat>Bildschirmpräsentation (4:3)</PresentationFormat>
  <Paragraphs>93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Folienmaster</vt:lpstr>
      <vt:lpstr>KSO-Wahl Kreis-2  am 08. Jan. 2022  Online-Meeting</vt:lpstr>
      <vt:lpstr>Tätigkeitsbericht  -  KSO – Kreis-2   </vt:lpstr>
      <vt:lpstr>    Tätigkeitsbericht  - KSO – Kreis-2   </vt:lpstr>
      <vt:lpstr>Tätigkeitsbericht  - KSO – Kreis-2   </vt:lpstr>
      <vt:lpstr>  Tätigkeitsbericht  - KSO – Kreis-2   </vt:lpstr>
      <vt:lpstr>              Tätigkeitsbericht  - KSO  -  Kreis-2    </vt:lpstr>
      <vt:lpstr>            Tätigkeitsbericht   -  KSO  -  Kreis-2    </vt:lpstr>
      <vt:lpstr>              Tätigkeitsbericht  -  KSO  -  Kreis-2    </vt:lpstr>
      <vt:lpstr>              Tätigkeitsbericht – KSO – Kreis-2    </vt:lpstr>
      <vt:lpstr>              Tätigkeitsbericht  -  KSO  -  Kreis-2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Schaefer</dc:creator>
  <cp:lastModifiedBy>Thomas Gebele</cp:lastModifiedBy>
  <cp:revision>88</cp:revision>
  <cp:lastPrinted>2020-04-02T13:37:41Z</cp:lastPrinted>
  <dcterms:created xsi:type="dcterms:W3CDTF">2019-02-07T09:07:50Z</dcterms:created>
  <dcterms:modified xsi:type="dcterms:W3CDTF">2022-01-04T13:06:50Z</dcterms:modified>
</cp:coreProperties>
</file>